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9"/>
  </p:notesMasterIdLst>
  <p:handoutMasterIdLst>
    <p:handoutMasterId r:id="rId10"/>
  </p:handoutMasterIdLst>
  <p:sldIdLst>
    <p:sldId id="256" r:id="rId3"/>
    <p:sldId id="288" r:id="rId4"/>
    <p:sldId id="298" r:id="rId5"/>
    <p:sldId id="293" r:id="rId6"/>
    <p:sldId id="292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00"/>
    <a:srgbClr val="111111"/>
    <a:srgbClr val="292929"/>
    <a:srgbClr val="333333"/>
    <a:srgbClr val="A50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197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-102" y="-3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04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Полилиния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" name="Полилиния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" name="Полилиния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9" name="Полилиния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Полилиния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9" name="Полилиния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0" name="Полилиния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61" name="Группа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Полилиния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1" name="Группа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Полилиния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7" name="Группа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Полилиния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9" name="Группа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06" name="Группа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олилиния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6" name="Полилиния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7" name="Группа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Полилиния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46" name="Группа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Полилиния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1" name="Группа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28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85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155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934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584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252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370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9" name="Группа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3" name="Группа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Полилиния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6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7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1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2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7" name="Группа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0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1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2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3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4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5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6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7" name="Полилиния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8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9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0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1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2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3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4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5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6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7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8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9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0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1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2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3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4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5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6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7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8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9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0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1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2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3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4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5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6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7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8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9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0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1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2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3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4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5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6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7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8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9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0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1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2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3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4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5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6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7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8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9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0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1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2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3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4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5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7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8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9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0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1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2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3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4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5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6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7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8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9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0" name="Группа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Полилиния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2" name="Полилиния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3" name="Полилиния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4" name="Полилиния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5" name="Полилиния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6" name="Полилиния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7" name="Полилиния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8" name="Полилиния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9" name="Полилиния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0" name="Полилиния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1" name="Полилиния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2" name="Полилиния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3" name="Полилиния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Полилиния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5" name="Полилиния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6" name="Полилиния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7" name="Полилиния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Полилиния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9" name="Полилиния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0" name="Полилиния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1" name="Полилиния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2" name="Полилиния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3" name="Полилиния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4" name="Полилиния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Полилиния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Полилиния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7" name="Полилиния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8" name="Полилиния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89" name="Группа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Полилиния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1" name="Овал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2" name="Полилиния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3" name="Полилиния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4" name="Полилиния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5" name="Полилиния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6" name="Полилиния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7" name="Полилиния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8" name="Полилиния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9" name="Полилиния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0" name="Полилиния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1" name="Полилиния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2" name="Полилиния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3" name="Полилиния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4" name="Полилиния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5" name="Полилиния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6" name="Полилиния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7" name="Полилиния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8" name="Полилиния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9" name="Полилиния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10" name="Полилиния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311" name="Группа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Полилиния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3" name="Полилиния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4" name="Полилиния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5" name="Полилиния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6" name="Полилиния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" name="Полилиния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" name="Полилиния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9" name="Полилиния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0" name="Полилиния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1" name="Полилиния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2" name="Полилиния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3" name="Полилиния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4" name="Полилиния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5" name="Полилиния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6" name="Полилиния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7" name="Полилиния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8" name="Полилиния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9" name="Полилиния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0" name="Полилиния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1" name="Полилиния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2" name="Полилиния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3" name="Полилиния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4" name="Полилиния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5" name="Полилиния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6" name="Полилиния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7" name="Полилиния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8" name="Полилиния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9" name="Полилиния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0" name="Полилиния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1" name="Полилиния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2" name="Полилиния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3" name="Полилиния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4" name="Полилиния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5" name="Полилиния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6" name="Полилиния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7" name="Полилиния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8" name="Группа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Группа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Полилиния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6" name="Полилиния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7" name="Полилиния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8" name="Полилиния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9" name="Полилиния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0" name="Полилиния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1" name="Полилиния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2" name="Полилиния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3" name="Полилиния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4" name="Полилиния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5" name="Полилиния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6" name="Полилиния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7" name="Полилиния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8" name="Полилиния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9" name="Полилиния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0" name="Полилиния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1" name="Полилиния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2" name="Полилиния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3" name="Полилиния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4" name="Полилиния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5" name="Полилиния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6" name="Полилиния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7" name="Полилиния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8" name="Полилиния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9" name="Полилиния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0" name="Полилиния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1" name="Полилиния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2" name="Полилиния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3" name="Полилиния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4" name="Полилиния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5" name="Полилиния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6" name="Полилиния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7" name="Полилиния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8" name="Полилиния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9" name="Полилиния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0" name="Полилиния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1" name="Полилиния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2" name="Полилиния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3" name="Полилиния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4" name="Полилиния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5" name="Полилиния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6" name="Полилиния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7" name="Полилиния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8" name="Полилиния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9" name="Полилиния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0" name="Полилиния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1" name="Полилиния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0" name="Группа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Полилиния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7" name="Полилиния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8" name="Полилиния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9" name="Полилиния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0" name="Полилиния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1" name="Полилиния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2" name="Полилиния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3" name="Полилиния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4" name="Полилиния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1" name="Группа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Полилиния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0" name="Полилиния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1" name="Полилиния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2" name="Полилиния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3" name="Полилиния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4" name="Полилиния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5" name="Полилиния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2" name="Группа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Полилиния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4" name="Полилиния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5" name="Полилиния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6" name="Полилиния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7" name="Полилиния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8" name="Полилиния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422" name="Группа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1" name="Группа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3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4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5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6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7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8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9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40" name="Группа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20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90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59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173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0" name="Группа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Полилиния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" name="Группа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Полилиния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" name="Группа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Полилиния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" name="Группа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Полилиния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1" name="Группа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25.12.2013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Света\ШРТР\фото ШРТР\фото открытое занятие\IMG_16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98648" y="-34936386"/>
            <a:ext cx="44301104" cy="2953407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IMG_16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2630" y="285999"/>
            <a:ext cx="3925963" cy="261730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10304" y="3011212"/>
            <a:ext cx="737826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11111"/>
                </a:solidFill>
              </a:rPr>
              <a:t>Объединение «Изобразительное искусство» </a:t>
            </a:r>
          </a:p>
          <a:p>
            <a:pPr algn="ctr"/>
            <a:r>
              <a:rPr lang="ru-RU" b="1" dirty="0" smtClean="0">
                <a:solidFill>
                  <a:srgbClr val="111111"/>
                </a:solidFill>
              </a:rPr>
              <a:t>в школе раннего творческого развития </a:t>
            </a:r>
          </a:p>
          <a:p>
            <a:pPr algn="ctr"/>
            <a:r>
              <a:rPr lang="ru-RU" b="1" dirty="0" smtClean="0">
                <a:solidFill>
                  <a:srgbClr val="111111"/>
                </a:solidFill>
              </a:rPr>
              <a:t>МБОУ ДОД ДТДМ «Истоки» г. Сергиев Посад</a:t>
            </a:r>
          </a:p>
          <a:p>
            <a:pPr algn="ctr"/>
            <a:r>
              <a:rPr lang="ru-RU" b="1" dirty="0" smtClean="0">
                <a:solidFill>
                  <a:srgbClr val="111111"/>
                </a:solidFill>
              </a:rPr>
              <a:t>Открытое занятия </a:t>
            </a:r>
          </a:p>
          <a:p>
            <a:pPr algn="ctr"/>
            <a:r>
              <a:rPr lang="ru-RU" b="1" dirty="0" smtClean="0">
                <a:solidFill>
                  <a:srgbClr val="111111"/>
                </a:solidFill>
              </a:rPr>
              <a:t>для обучающихся дошкольников 6 лет</a:t>
            </a:r>
          </a:p>
          <a:p>
            <a:pPr algn="ctr"/>
            <a:r>
              <a:rPr lang="ru-RU" b="1" dirty="0" smtClean="0">
                <a:solidFill>
                  <a:srgbClr val="111111"/>
                </a:solidFill>
              </a:rPr>
              <a:t>Тема занятия:</a:t>
            </a:r>
          </a:p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«БУДЕТ ХЛЕБ – БУДЕТ ПРАЗДНИК!»</a:t>
            </a:r>
          </a:p>
          <a:p>
            <a:pPr algn="ctr"/>
            <a:r>
              <a:rPr lang="ru-RU" b="1" dirty="0" smtClean="0">
                <a:solidFill>
                  <a:srgbClr val="111111"/>
                </a:solidFill>
              </a:rPr>
              <a:t>            </a:t>
            </a:r>
            <a:r>
              <a:rPr lang="ru-RU" b="1" dirty="0" smtClean="0">
                <a:solidFill>
                  <a:srgbClr val="111111"/>
                </a:solidFill>
              </a:rPr>
              <a:t>Постановочный натюрморт с караваем хлеба, </a:t>
            </a:r>
          </a:p>
          <a:p>
            <a:pPr algn="ctr"/>
            <a:r>
              <a:rPr lang="ru-RU" b="1" dirty="0" smtClean="0">
                <a:solidFill>
                  <a:srgbClr val="111111"/>
                </a:solidFill>
              </a:rPr>
              <a:t>солонкой и колосьями пшеницы.</a:t>
            </a:r>
          </a:p>
          <a:p>
            <a:pPr algn="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Педагог дополнительного образования</a:t>
            </a:r>
          </a:p>
          <a:p>
            <a:pPr algn="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Афонина Светлана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IMG_16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80349">
            <a:off x="527801" y="619375"/>
            <a:ext cx="5359263" cy="357284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IMG_16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99420">
            <a:off x="6458123" y="942812"/>
            <a:ext cx="5213645" cy="34757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92315" y="4414346"/>
            <a:ext cx="74413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Обучающиеся активно рассматривают натюрморт, </a:t>
            </a:r>
          </a:p>
          <a:p>
            <a:pPr algn="ctr"/>
            <a:r>
              <a:rPr lang="ru-RU" b="1" dirty="0" smtClean="0"/>
              <a:t>перед ними реальные: каравай, солонка, колосья пшеницы. </a:t>
            </a:r>
            <a:endParaRPr lang="ru-RU" dirty="0" smtClean="0"/>
          </a:p>
          <a:p>
            <a:pPr algn="ctr"/>
            <a:r>
              <a:rPr lang="ru-RU" b="1" dirty="0" smtClean="0"/>
              <a:t>Педагог  </a:t>
            </a:r>
            <a:r>
              <a:rPr lang="ru-RU" b="1" dirty="0" smtClean="0"/>
              <a:t>объявляет </a:t>
            </a:r>
            <a:r>
              <a:rPr lang="ru-RU" b="1" dirty="0" smtClean="0"/>
              <a:t>тему занятия: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</a:rPr>
              <a:t>«БУДЕТ ХЛЕБ – БУДЕТ ПРАЗДНИК!»</a:t>
            </a:r>
          </a:p>
          <a:p>
            <a:pPr algn="ctr"/>
            <a:r>
              <a:rPr lang="ru-RU" b="1" dirty="0" smtClean="0"/>
              <a:t>Создание </a:t>
            </a:r>
            <a:r>
              <a:rPr lang="ru-RU" b="1" dirty="0" smtClean="0"/>
              <a:t>постановочного  натюрморта </a:t>
            </a:r>
            <a:endParaRPr lang="ru-RU" b="1" dirty="0" smtClean="0"/>
          </a:p>
          <a:p>
            <a:pPr algn="ctr"/>
            <a:r>
              <a:rPr lang="ru-RU" b="1" smtClean="0"/>
              <a:t>с </a:t>
            </a:r>
            <a:r>
              <a:rPr lang="ru-RU" b="1" dirty="0" smtClean="0"/>
              <a:t>творческими элементами в работе.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386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IMG_16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994" y="1233115"/>
            <a:ext cx="5376668" cy="3584445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IMG_16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8332" y="2743201"/>
            <a:ext cx="5697355" cy="37982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2150" y="204952"/>
            <a:ext cx="520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Посмотрите, какое хлебное изобилие </a:t>
            </a:r>
          </a:p>
          <a:p>
            <a:pPr algn="ctr"/>
            <a:r>
              <a:rPr lang="ru-RU" dirty="0" smtClean="0"/>
              <a:t>на картине Ильи Машкова</a:t>
            </a:r>
          </a:p>
          <a:p>
            <a:pPr algn="ctr"/>
            <a:r>
              <a:rPr lang="ru-RU" dirty="0" smtClean="0"/>
              <a:t> «Снедь Московская. Хлебы».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16564" y="1576552"/>
            <a:ext cx="525043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 знаете, как на Руси в каждом доме встречали гостей? </a:t>
            </a:r>
          </a:p>
          <a:p>
            <a:pPr algn="ctr"/>
            <a:endParaRPr lang="ru-RU" sz="800" dirty="0" smtClean="0"/>
          </a:p>
          <a:p>
            <a:pPr algn="ctr"/>
            <a:r>
              <a:rPr lang="ru-RU" dirty="0" smtClean="0"/>
              <a:t>Хлебом-солью.!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386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Documents and Settings\Admin\Рабочий стол\IMG_1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855" y="393481"/>
            <a:ext cx="5369144" cy="3579429"/>
          </a:xfrm>
          <a:prstGeom prst="rect">
            <a:avLst/>
          </a:prstGeom>
          <a:noFill/>
        </p:spPr>
      </p:pic>
      <p:pic>
        <p:nvPicPr>
          <p:cNvPr id="9218" name="Picture 2" descr="C:\Documents and Settings\Admin\Рабочий стол\IMG_16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1615" y="2800789"/>
            <a:ext cx="5596758" cy="37311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936828" y="914398"/>
            <a:ext cx="4256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 караваем хлеб подносим, </a:t>
            </a:r>
          </a:p>
          <a:p>
            <a:pPr algn="ctr"/>
            <a:r>
              <a:rPr lang="ru-RU" dirty="0" err="1" smtClean="0"/>
              <a:t>Поклонясь</a:t>
            </a:r>
            <a:r>
              <a:rPr lang="ru-RU" dirty="0" smtClean="0"/>
              <a:t> отведать просим:</a:t>
            </a:r>
          </a:p>
          <a:p>
            <a:pPr algn="ctr"/>
            <a:r>
              <a:rPr lang="ru-RU" dirty="0" smtClean="0"/>
              <a:t>- Дорогой наш гость и друг, </a:t>
            </a:r>
          </a:p>
          <a:p>
            <a:pPr algn="ctr"/>
            <a:r>
              <a:rPr lang="ru-RU" dirty="0" smtClean="0"/>
              <a:t>Принимай хлеб-соль из рук!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0263" y="4335517"/>
            <a:ext cx="5470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Слава миру на земле!</a:t>
            </a:r>
          </a:p>
          <a:p>
            <a:pPr algn="ctr"/>
            <a:r>
              <a:rPr lang="ru-RU" dirty="0" smtClean="0"/>
              <a:t>Слава хлебу на столе!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Хлеб с солью символизируют </a:t>
            </a:r>
          </a:p>
          <a:p>
            <a:pPr algn="ctr"/>
            <a:r>
              <a:rPr lang="ru-RU" dirty="0" smtClean="0"/>
              <a:t>гостеприимство и хлебосольство хозяев.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129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Documents and Settings\Admin\Рабочий стол\IMG_16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590" y="2222937"/>
            <a:ext cx="5629274" cy="3752849"/>
          </a:xfrm>
          <a:prstGeom prst="rect">
            <a:avLst/>
          </a:prstGeom>
          <a:noFill/>
        </p:spPr>
      </p:pic>
      <p:pic>
        <p:nvPicPr>
          <p:cNvPr id="8194" name="Picture 2" descr="C:\Documents and Settings\Admin\Рабочий стол\IMG_16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8937" y="1907628"/>
            <a:ext cx="5486399" cy="36575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60332" y="268014"/>
            <a:ext cx="8103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Ребята, «испеките» свой каравай, </a:t>
            </a:r>
          </a:p>
          <a:p>
            <a:pPr algn="ctr"/>
            <a:r>
              <a:rPr lang="ru-RU" b="1" dirty="0" smtClean="0"/>
              <a:t>украсьте его солонкой, колосками,  зернышками, </a:t>
            </a:r>
          </a:p>
          <a:p>
            <a:pPr algn="ctr"/>
            <a:r>
              <a:rPr lang="ru-RU" b="1" dirty="0" smtClean="0"/>
              <a:t>«положите» на красивое полотенце. </a:t>
            </a:r>
          </a:p>
          <a:p>
            <a:pPr algn="ctr"/>
            <a:r>
              <a:rPr lang="ru-RU" b="1" dirty="0" smtClean="0"/>
              <a:t>Таким праздничным караваем и гостей можно встретить и</a:t>
            </a:r>
          </a:p>
          <a:p>
            <a:pPr algn="ctr"/>
            <a:r>
              <a:rPr lang="ru-RU" b="1" dirty="0" smtClean="0"/>
              <a:t> угостить на славу!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9506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Documents and Settings\Admin\Рабочий стол\IMG_16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357" y="346184"/>
            <a:ext cx="6757822" cy="450521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" y="4826675"/>
            <a:ext cx="11902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b="1" dirty="0" smtClean="0">
              <a:solidFill>
                <a:srgbClr val="8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«БУДЕТ ХЛЕБ – БУДЕТ ПРАЗДНИК!»</a:t>
            </a:r>
          </a:p>
          <a:p>
            <a:pPr algn="ctr"/>
            <a:r>
              <a:rPr lang="ru-RU" b="1" dirty="0" smtClean="0"/>
              <a:t>Так  ребята объединения «Изобразительное искусство» </a:t>
            </a:r>
          </a:p>
          <a:p>
            <a:pPr algn="ctr"/>
            <a:r>
              <a:rPr lang="ru-RU" b="1" dirty="0" smtClean="0"/>
              <a:t>в школе раннего творческого развития МБОУ ДОД ДТДМ «Истоки» г.Сергиев Посад                                          знакомятся с истокам русской народной культуры , с народными обычаями, праздниками, традициями.</a:t>
            </a:r>
          </a:p>
          <a:p>
            <a:pPr algn="ctr"/>
            <a:endParaRPr lang="ru-RU" b="1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417014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удет хлеб 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485788-A8A7-4A59-A508-5F918119F4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будет хлеб </Template>
  <TotalTime>0</TotalTime>
  <Words>242</Words>
  <Application>Microsoft Office PowerPoint</Application>
  <PresentationFormat>Произвольный</PresentationFormat>
  <Paragraphs>42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будет хлеб 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2013-12-25T07:30:34Z</dcterms:created>
  <dcterms:modified xsi:type="dcterms:W3CDTF">2013-12-25T11:36:36Z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TC028952699991</vt:lpwstr>
  </property>
</Properties>
</file>